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</p:sldIdLst>
  <p:sldSz cx="42803763" cy="3027521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C" initials="LC" lastIdx="2" clrIdx="0">
    <p:extLst>
      <p:ext uri="{19B8F6BF-5375-455C-9EA6-DF929625EA0E}">
        <p15:presenceInfo xmlns:p15="http://schemas.microsoft.com/office/powerpoint/2012/main" userId="LC" providerId="None"/>
      </p:ext>
    </p:extLst>
  </p:cmAuthor>
  <p:cmAuthor id="2" name="Liam Exelby" initials="LE" lastIdx="3" clrIdx="1">
    <p:extLst>
      <p:ext uri="{19B8F6BF-5375-455C-9EA6-DF929625EA0E}">
        <p15:presenceInfo xmlns:p15="http://schemas.microsoft.com/office/powerpoint/2012/main" userId="Liam Exelb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2240"/>
    <a:srgbClr val="BE5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>
        <p:scale>
          <a:sx n="40" d="100"/>
          <a:sy n="40" d="100"/>
        </p:scale>
        <p:origin x="-696" y="-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5549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355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80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094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/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75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75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230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162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877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518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82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608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44DE8-AE3D-40A8-90B8-FB90AC599C3D}" type="datetimeFigureOut">
              <a:rPr lang="en-GB" smtClean="0"/>
              <a:t>25/06/2020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4D90-E909-4F87-A3D0-77D3250A7A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67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15"/>
          <p:cNvSpPr/>
          <p:nvPr/>
        </p:nvSpPr>
        <p:spPr>
          <a:xfrm>
            <a:off x="0" y="0"/>
            <a:ext cx="42803763" cy="3338521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275770" y="4338684"/>
            <a:ext cx="11344915" cy="10068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E72240"/>
                </a:solidFill>
                <a:latin typeface="Arial" panose="020B0604020202020204" pitchFamily="34" charset="0"/>
              </a:rPr>
              <a:t>Abstract</a:t>
            </a:r>
          </a:p>
          <a:p>
            <a:pPr algn="just" defTabSz="52557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Background: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Sporadic outbreaks of viral hepatitis and recent hepatitis A virus (HAV) outbreaks have caused severe epidemics worldwide. After the outbreak of hepatitis A among MSM in Tokyo from 1998 to 1999, we started a hepatitis A vaccination program for HIV-infected patients who are seronegative for protective antibodies. </a:t>
            </a:r>
          </a:p>
          <a:p>
            <a:pPr algn="just" defTabSz="52557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Methods: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We analyzed the data of patients who participated in this vaccination program from 2013 to 2019. Three-dose vaccination of lyophilized inactivated aluminum-free hepatitis A vaccine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Aimmugen</a:t>
            </a:r>
            <a:r>
              <a:rPr lang="en-US" altLang="en-US" sz="2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®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) was administered to HAV-antibody-negative HIV-infected patients. Serology samples for hepatitis A virus antibody titers were taken 4–12 weeks later. Anti-hepatitis A virus antibody titers were measured by chemiluminescent immunoassay. The seroconversion rate was determined, and the influence of several factors including CD4 cell counts, CD4/CD8 ratio, plasma viral load, smoking status, 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HBc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antibody, and HCV antibody were evaluated.</a:t>
            </a:r>
          </a:p>
          <a:p>
            <a:pPr algn="just" defTabSz="52557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Results: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Four hundred and sixty-two patients were analyzed in this study: 99.2% were men and 98.9% were Japanese. Median age was 39 (IQR 32–45) years, 270 (58%) were HBc antibody positive, 15 (3.3%) were HCV antibody positive, and 178 (38.5%) were active smokers. The median CD4/CD8 ratio was 0.63 (0.46–0.87) and median CD4 cell count was 548.5 (417.2–715.3). Overall, 427 (92.4%) cases were positive for hepatitis A virus antibody after the initial series of vaccinations. Among those who did not develop serologic responses, one patient developed acute hepatitis A. The factor associated with seroconversion was higher CD4/CD8 ratio (per 0.50 increase, adjusted odds ratio, 3.12; 95% confidence interval, 1.25–7.79, p = 0.015).</a:t>
            </a:r>
          </a:p>
          <a:p>
            <a:pPr algn="just" defTabSz="52557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Conclusions: 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Hepatitis A vaccination was effective for HIV-infected patients. Higher CD4/CD8 ratio was associated with higher serologic response to hepatitis A vaccination. Therefore, we need to promote vaccination to prevent ongoing transmission and reduce the likelihood of future outbreaks.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88552" y="14172314"/>
            <a:ext cx="11111839" cy="4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E72240"/>
                </a:solidFill>
                <a:latin typeface="Arial" panose="020B0604020202020204" pitchFamily="34" charset="0"/>
              </a:rPr>
              <a:t>Background</a:t>
            </a:r>
          </a:p>
          <a:p>
            <a:pPr algn="just" defTabSz="52557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Recent sporadic outbreaks of HAV have caused severe global epidemics. HAV vaccination antibody seroconversion rates are lower than those in HIV-uninfected patients. After the outbreak of hepatitis A among MSM in Tokyo from 1998 to 1999, we started a hepatitis A and B vaccination program for HIV-infected patients in our clinic. In Japan, only one formulation of inactivated aluminum-free hepatitis A vaccine (</a:t>
            </a:r>
            <a:r>
              <a:rPr lang="en-US" altLang="en-US" sz="2000" dirty="0" err="1">
                <a:solidFill>
                  <a:srgbClr val="000000"/>
                </a:solidFill>
                <a:latin typeface="Arial" panose="020B0604020202020204" pitchFamily="34" charset="0"/>
              </a:rPr>
              <a:t>Aimmugen</a:t>
            </a:r>
            <a:r>
              <a:rPr lang="en-US" altLang="en-US" sz="2000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®</a:t>
            </a: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) is available.</a:t>
            </a:r>
          </a:p>
          <a:p>
            <a:pPr algn="just" defTabSz="52557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14263" y="153512"/>
            <a:ext cx="34499637" cy="172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ctr" anchorCtr="0" compatLnSpc="1">
            <a:prstTxWarp prst="textNoShape">
              <a:avLst/>
            </a:prstTxWarp>
          </a:bodyPr>
          <a:lstStyle/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7000" b="1" dirty="0">
                <a:solidFill>
                  <a:schemeClr val="bg1"/>
                </a:solidFill>
                <a:latin typeface="Arial" panose="020B0604020202020204" pitchFamily="34" charset="0"/>
              </a:rPr>
              <a:t>Serologic response to hepatitis A vaccination among HIV-infected individuals</a:t>
            </a:r>
            <a:endParaRPr lang="en-US" altLang="en-US" sz="7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625101" y="1722987"/>
            <a:ext cx="34271037" cy="96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Takashi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Muramatsu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, Takeshi Hagiwara,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Akito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Ichiki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Yushi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Chikasawa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, Masato Bingo,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Ryoko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Sekiya, Kazuhisa Yokota,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Mihoko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Yotsumoto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Kagehiro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Amano, and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Ei</a:t>
            </a: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 dirty="0" err="1">
                <a:solidFill>
                  <a:schemeClr val="bg1"/>
                </a:solidFill>
                <a:latin typeface="Arial" panose="020B0604020202020204" pitchFamily="34" charset="0"/>
              </a:rPr>
              <a:t>Kinai</a:t>
            </a: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525571" eaLnBrk="0" fontAlgn="base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Department of Laboratory Medicine, Tokyo Medical University Hospital, Tokyo, JAPAN</a:t>
            </a:r>
          </a:p>
        </p:txBody>
      </p:sp>
      <p:cxnSp>
        <p:nvCxnSpPr>
          <p:cNvPr id="1035" name="AutoShape 11"/>
          <p:cNvCxnSpPr>
            <a:cxnSpLocks noChangeShapeType="1"/>
          </p:cNvCxnSpPr>
          <p:nvPr/>
        </p:nvCxnSpPr>
        <p:spPr bwMode="auto">
          <a:xfrm>
            <a:off x="11940877" y="28863607"/>
            <a:ext cx="18922008" cy="0"/>
          </a:xfrm>
          <a:prstGeom prst="straightConnector1">
            <a:avLst/>
          </a:prstGeom>
          <a:noFill/>
          <a:ln w="76200">
            <a:solidFill>
              <a:srgbClr val="EF402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</p:cxnSp>
      <p:sp>
        <p:nvSpPr>
          <p:cNvPr id="2" name="Rectangle 1"/>
          <p:cNvSpPr/>
          <p:nvPr/>
        </p:nvSpPr>
        <p:spPr>
          <a:xfrm>
            <a:off x="0" y="28863607"/>
            <a:ext cx="42803763" cy="1411605"/>
          </a:xfrm>
          <a:prstGeom prst="rect">
            <a:avLst/>
          </a:prstGeom>
          <a:solidFill>
            <a:srgbClr val="E7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64"/>
          </a:p>
        </p:txBody>
      </p:sp>
      <p:sp>
        <p:nvSpPr>
          <p:cNvPr id="14" name="TextBox 13"/>
          <p:cNvSpPr txBox="1"/>
          <p:nvPr/>
        </p:nvSpPr>
        <p:spPr>
          <a:xfrm>
            <a:off x="275770" y="29178175"/>
            <a:ext cx="8348516" cy="820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PRESENTED AT THE 23</a:t>
            </a:r>
            <a:r>
              <a:rPr lang="en-GB" sz="2365" b="1" baseline="30000" dirty="0">
                <a:solidFill>
                  <a:schemeClr val="bg1"/>
                </a:solidFill>
                <a:latin typeface="Century Gothic" panose="020B0502020202020204" pitchFamily="34" charset="0"/>
              </a:rPr>
              <a:t>RD</a:t>
            </a:r>
            <a:r>
              <a:rPr lang="en-GB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 INTERNATIONAL AIDS CONFERENCE (AIDS 2020) </a:t>
            </a:r>
            <a:r>
              <a:rPr lang="es-ES" sz="2365" b="1" dirty="0">
                <a:solidFill>
                  <a:schemeClr val="bg1"/>
                </a:solidFill>
                <a:latin typeface="Century Gothic" panose="020B0502020202020204" pitchFamily="34" charset="0"/>
              </a:rPr>
              <a:t>| 6-10 JULY 2020</a:t>
            </a:r>
            <a:endParaRPr lang="en-GB" sz="2365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2854" y="29111273"/>
            <a:ext cx="5430051" cy="916274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5668680" y="25672773"/>
            <a:ext cx="5506061" cy="2643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759" b="1" dirty="0">
                <a:solidFill>
                  <a:srgbClr val="E72240"/>
                </a:solidFill>
                <a:latin typeface="Arial" panose="020B0604020202020204" pitchFamily="34" charset="0"/>
              </a:rPr>
              <a:t>Acknowledgements</a:t>
            </a:r>
          </a:p>
          <a:p>
            <a:pPr algn="just" defTabSz="525571" eaLnBrk="0" fontAlgn="base" hangingPunct="0">
              <a:lnSpc>
                <a:spcPts val="28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725" dirty="0">
                <a:solidFill>
                  <a:srgbClr val="000000"/>
                </a:solidFill>
                <a:latin typeface="Arial" panose="020B0604020202020204" pitchFamily="34" charset="0"/>
              </a:rPr>
              <a:t>This vaccination program was originally started by Professor </a:t>
            </a:r>
            <a:r>
              <a:rPr lang="en-US" altLang="en-US" sz="1725" dirty="0" err="1">
                <a:solidFill>
                  <a:srgbClr val="000000"/>
                </a:solidFill>
                <a:latin typeface="Arial" panose="020B0604020202020204" pitchFamily="34" charset="0"/>
              </a:rPr>
              <a:t>Katsuyuki</a:t>
            </a:r>
            <a:r>
              <a:rPr lang="en-US" altLang="en-US" sz="1725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725" dirty="0" err="1">
                <a:solidFill>
                  <a:srgbClr val="000000"/>
                </a:solidFill>
                <a:latin typeface="Arial" panose="020B0604020202020204" pitchFamily="34" charset="0"/>
              </a:rPr>
              <a:t>Fukutake</a:t>
            </a:r>
            <a:r>
              <a:rPr lang="en-US" altLang="en-US" sz="1725" dirty="0">
                <a:solidFill>
                  <a:srgbClr val="000000"/>
                </a:solidFill>
                <a:latin typeface="Arial" panose="020B0604020202020204" pitchFamily="34" charset="0"/>
              </a:rPr>
              <a:t>, Dr. </a:t>
            </a:r>
            <a:r>
              <a:rPr lang="en-US" altLang="en-US" sz="1725" dirty="0" err="1">
                <a:solidFill>
                  <a:srgbClr val="000000"/>
                </a:solidFill>
                <a:latin typeface="Arial" panose="020B0604020202020204" pitchFamily="34" charset="0"/>
              </a:rPr>
              <a:t>Yasuharu</a:t>
            </a:r>
            <a:r>
              <a:rPr lang="en-US" altLang="en-US" sz="1725" dirty="0">
                <a:solidFill>
                  <a:srgbClr val="000000"/>
                </a:solidFill>
                <a:latin typeface="Arial" panose="020B0604020202020204" pitchFamily="34" charset="0"/>
              </a:rPr>
              <a:t> Nishida, and the late Dr. </a:t>
            </a:r>
            <a:r>
              <a:rPr lang="en-US" altLang="en-US" sz="1725" dirty="0" err="1">
                <a:solidFill>
                  <a:srgbClr val="000000"/>
                </a:solidFill>
                <a:latin typeface="Arial" panose="020B0604020202020204" pitchFamily="34" charset="0"/>
              </a:rPr>
              <a:t>Yasuyuki</a:t>
            </a:r>
            <a:r>
              <a:rPr lang="en-US" altLang="en-US" sz="1725" dirty="0">
                <a:solidFill>
                  <a:srgbClr val="000000"/>
                </a:solidFill>
                <a:latin typeface="Arial" panose="020B0604020202020204" pitchFamily="34" charset="0"/>
              </a:rPr>
              <a:t> Yamamoto. We thank them for their efforts and respect their profound insight and tireless contribution to HIV care in Japan.</a:t>
            </a:r>
            <a:endParaRPr lang="en-US" altLang="en-US" sz="1725" dirty="0">
              <a:latin typeface="Arial" panose="020B0604020202020204" pitchFamily="34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7462719" y="14250486"/>
            <a:ext cx="15139200" cy="413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E72240"/>
                </a:solidFill>
                <a:latin typeface="Arial" panose="020B0604020202020204" pitchFamily="34" charset="0"/>
              </a:rPr>
              <a:t>Discussion</a:t>
            </a: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The hepatitis A vaccination response rate is favorable but not perfect. Compared with previous studies (Table 4), three vaccination doses had a better effect than two doses (except rapidly-accelerated schedules), and our group showed relatively higher CD4 cell counts compared with other studies, resulting in a better response. We observed no serious adverse events among vaccinated individuals. Only one patient who showed primary failure after the complete series of vaccinations developed acute hepatitis A during the outbreak.</a:t>
            </a:r>
          </a:p>
          <a:p>
            <a:pPr algn="just" defTabSz="525571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Nadir CD4, CD4 cell count, and CD4/CD8 ratio were significantly associated with a high rate of serological response. Reported factors related to better serological response included high CD4 cell counts, high CD4/CD8 ratio, controlled HIV viremia, female, non-smoker, and no HCV coinfection. We did not evaluate the impact of female or HCV coinfection because of small percentages of these in our study.  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2358900" y="4256902"/>
            <a:ext cx="14126043" cy="206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E72240"/>
                </a:solidFill>
                <a:latin typeface="Arial" panose="020B0604020202020204" pitchFamily="34" charset="0"/>
              </a:rPr>
              <a:t>Results</a:t>
            </a:r>
          </a:p>
        </p:txBody>
      </p:sp>
      <p:sp>
        <p:nvSpPr>
          <p:cNvPr id="15" name="タイトル 1"/>
          <p:cNvSpPr txBox="1">
            <a:spLocks/>
          </p:cNvSpPr>
          <p:nvPr/>
        </p:nvSpPr>
        <p:spPr>
          <a:xfrm>
            <a:off x="11620685" y="1776111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0367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4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ja-JP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12276790" y="4882639"/>
            <a:ext cx="12317810" cy="6024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0367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4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Table 2. Characteristics of all </a:t>
            </a:r>
            <a:r>
              <a:rPr lang="en-US" altLang="ja-JP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participants, </a:t>
            </a: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responders, and non-responders 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9" name="表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7169943"/>
              </p:ext>
            </p:extLst>
          </p:nvPr>
        </p:nvGraphicFramePr>
        <p:xfrm>
          <a:off x="12276790" y="5632010"/>
          <a:ext cx="14905165" cy="1329417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6033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189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257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569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0126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54089"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 patients 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(n=462)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Responders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(n=427)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Non-responders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(n=35)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Age,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 [IQR], 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years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[32-45]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[32-46]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 [35-47]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0.249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 (</a:t>
                      </a: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male:female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457:5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422:5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35:0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 mass index,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 [IQR], 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kg/m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23.3 [21.2-26.3]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23.4 [21.2-26.3]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22.6 [20.5-25.7]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0.386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54089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Nationality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Japanese or East Asian</a:t>
                      </a:r>
                      <a:r>
                        <a:rPr kumimoji="1" lang="ja-JP" alt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98.8%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―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―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―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 smoker,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192 (</a:t>
                      </a:r>
                      <a:r>
                        <a:rPr kumimoji="1" lang="en-US" altLang="ja-JP" sz="2000" kern="12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41.6)</a:t>
                      </a:r>
                      <a:endParaRPr kumimoji="1" lang="ja-JP" altLang="en-US" sz="20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036710" rtl="0" eaLnBrk="1" latinLnBrk="0" hangingPunct="1"/>
                      <a:r>
                        <a:rPr kumimoji="1" lang="en-US" altLang="ja-JP" sz="20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176 (41.2)</a:t>
                      </a:r>
                      <a:endParaRPr kumimoji="1" lang="ja-JP" altLang="en-US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(45.7)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0.598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(&gt;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units/week), n (%)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 (26.2)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 (25.8)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(31.4)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0.548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Hypertension,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(12)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 (12.0)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(14)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0.404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mellitus,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 (3.5)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(3.0)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(8.6)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0.080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 kidney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disease,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(3)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(2.6)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(8.6)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0.057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Steroid use,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(0.4)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(0.5)</a:t>
                      </a: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―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Hepatitis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 core antibody, n (%)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 (58)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 (59.0)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(51.4)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Hepatitis C antibody,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(3.3)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(3.0)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(5.7)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0.316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AIDS 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 (10.4)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 (9.1)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(25.7)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0.006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Nadir CD4, median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[IQR], 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cells/μL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 [118-374]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264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[131-386]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155 [49-243]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 cell count,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median [IQR], 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cells/</a:t>
                      </a: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μL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 [417-715]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555 [430-725]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 [290-560]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 cell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count &gt; 200 cells/</a:t>
                      </a: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μL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455 (98.5)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424 (99.3)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(88.6)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0.001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CD4/CD8 ratio, median [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IQR]</a:t>
                      </a:r>
                      <a:endParaRPr kumimoji="1" lang="en-US" altLang="ja-JP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0.63</a:t>
                      </a:r>
                      <a:r>
                        <a:rPr kumimoji="1" lang="ja-JP" alt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0.46-0.87]</a:t>
                      </a:r>
                      <a:endParaRPr kumimoji="1" lang="en-US" altLang="ja-JP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 [0.48-0.88]</a:t>
                      </a: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0.42 [0.25-0.61]</a:t>
                      </a: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ART,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395 (85.5)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 (85.2)</a:t>
                      </a: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(88.6)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duration, median [IQR], years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2.7 [0.7-5.8]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2.8 [0.7-5.9]</a:t>
                      </a: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[0.9-4.0]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0.210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viral load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　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HIV-RNA &lt; 400 copies/mL,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 (85.7)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364 (85.2)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 (91.4)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0.452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　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HIV-RNA &lt; 50 copies/mL,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382 (82.7)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353 (82.7)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(82.9)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 serological response, n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 (92.4)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427 (100)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―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Serious adverse effects,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―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482750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Acute hepatitis A, n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―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9" marR="91439" marT="45723" marB="45723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</a:tbl>
          </a:graphicData>
        </a:graphic>
      </p:graphicFrame>
      <p:sp>
        <p:nvSpPr>
          <p:cNvPr id="26" name="タイトル 1"/>
          <p:cNvSpPr txBox="1">
            <a:spLocks/>
          </p:cNvSpPr>
          <p:nvPr/>
        </p:nvSpPr>
        <p:spPr>
          <a:xfrm>
            <a:off x="27451417" y="4882639"/>
            <a:ext cx="11849287" cy="4647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0367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4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Table 3. Factors Associated With Serologic Response 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7" name="コンテンツ プレースホルダー 1"/>
          <p:cNvGraphicFramePr>
            <a:graphicFrameLocks/>
          </p:cNvGraphicFramePr>
          <p:nvPr/>
        </p:nvGraphicFramePr>
        <p:xfrm>
          <a:off x="27451417" y="5451933"/>
          <a:ext cx="15104830" cy="874282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8383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84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721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7792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792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60785">
                <a:tc>
                  <a:txBody>
                    <a:bodyPr/>
                    <a:lstStyle/>
                    <a:p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Univariate analysis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Multivariate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analysis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344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Characteristics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 ratio (95%CI)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Odds ratio (95%CI)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P-value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(per 1-year increase)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0.985 (0.953-1.018)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0.978 (0.945-1.012)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9137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Body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mass index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1.025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(0.941-1.116)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0.578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Active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moker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0.833</a:t>
                      </a:r>
                      <a:r>
                        <a:rPr kumimoji="1" lang="ja-JP" alt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(0.417-1.664</a:t>
                      </a:r>
                      <a:r>
                        <a:rPr kumimoji="1" lang="ja-JP" alt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）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0.604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1.021 (0.469-2.222)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0.959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Alcohol (&gt;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10 units/week)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0.757 (0.359-1.596)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0.465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Hypertension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0.693 (0.254-1.890)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0.474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Diabetes mellitus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0.283 (0.076-1.052)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0.060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Chronic</a:t>
                      </a:r>
                      <a:r>
                        <a:rPr kumimoji="1" lang="en-US" altLang="ja-JP" sz="2000" baseline="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kidney disease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0.238 (0.063-0.904)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0.035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 </a:t>
                      </a: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HBc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antibody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1.360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(03682-2.712)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0.383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Anti HCV antibody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0.518 (0.112-2.394)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AIDS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0.290 (0.127-0.664)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0.003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pPr marL="0" marR="0" lvl="0" indent="0" algn="l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Nadir CD4 (per 50 cells/μL increase)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1.211 (1.071-1.369)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0.002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 (per 50 cells/μL increase</a:t>
                      </a:r>
                      <a:r>
                        <a:rPr kumimoji="1" lang="en-GB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1.143 (1.042-1.252)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0.004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1.095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(0.980-1.224)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0.111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CD4/CD8 ratio</a:t>
                      </a:r>
                      <a:r>
                        <a:rPr kumimoji="1" lang="ja-JP" altLang="en-US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GB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 0.50 increase</a:t>
                      </a:r>
                      <a:r>
                        <a:rPr kumimoji="1" lang="en-GB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4.440 (2.039-9.667)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&lt;0.001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3.12 (1.25-7.79)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rgbClr val="E7224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0.015</a:t>
                      </a:r>
                      <a:endParaRPr kumimoji="1" lang="ja-JP" altLang="en-US" sz="2000" dirty="0">
                        <a:solidFill>
                          <a:srgbClr val="E7224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HIV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viral load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　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 &lt;400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0.393 (0.092-1.683)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0.208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ja-JP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　　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VL &lt;50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0.684 (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0.234-2.004)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0.489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0.435 (0.141-1.338)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0.278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460785">
                <a:tc>
                  <a:txBody>
                    <a:bodyPr/>
                    <a:lstStyle/>
                    <a:p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ART implementation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0.620 (0.183-2.094)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0.441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sp>
        <p:nvSpPr>
          <p:cNvPr id="36" name="タイトル 1"/>
          <p:cNvSpPr txBox="1">
            <a:spLocks/>
          </p:cNvSpPr>
          <p:nvPr/>
        </p:nvSpPr>
        <p:spPr>
          <a:xfrm>
            <a:off x="27905844" y="18354006"/>
            <a:ext cx="12338390" cy="5660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40367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4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Table 4. Comparison of recent studies of HAV vaccine for PLWH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コンテンツ プレースホルダー 1"/>
          <p:cNvGraphicFramePr>
            <a:graphicFrameLocks/>
          </p:cNvGraphicFramePr>
          <p:nvPr/>
        </p:nvGraphicFramePr>
        <p:xfrm>
          <a:off x="27905844" y="18984107"/>
          <a:ext cx="14136711" cy="628616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4408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65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719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8465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9697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535740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797865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Authors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vaccine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CD4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Serologic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response rate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(%)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</a:t>
                      </a:r>
                      <a:endParaRPr kumimoji="1" lang="ja-JP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9786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Tseng </a:t>
                      </a:r>
                      <a:r>
                        <a:rPr kumimoji="1" lang="en-US" altLang="ja-JP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 (2013)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582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Havrix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452-538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75.7-89.2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or 3 doses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58%-67% on ART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9786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Jimenez </a:t>
                      </a:r>
                      <a:r>
                        <a:rPr kumimoji="1" lang="en-US" altLang="ja-JP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</a:p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USA (2013)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226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Havrix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vs </a:t>
                      </a: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Twinrix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446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53-54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doses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 on ART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9786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Kourkounti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Greece (2013)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Havrix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/VAQTA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570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71-80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doses</a:t>
                      </a:r>
                      <a:endParaRPr kumimoji="1" lang="en-US" altLang="ja-JP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 on ART 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9786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Jablonowska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al.</a:t>
                      </a:r>
                      <a:r>
                        <a:rPr kumimoji="1" lang="en-US" altLang="ja-JP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Poland (2014)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Havrix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450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77.0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doses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 on ART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9786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</a:t>
                      </a:r>
                      <a:r>
                        <a:rPr kumimoji="1" lang="ja-JP" altLang="en-US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i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l"/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Taiwan (2018)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1,001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Havrix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/VAQTA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554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88.4-94.5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doses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97865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Fritzsche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2000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et al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Germany</a:t>
                      </a:r>
                      <a:r>
                        <a:rPr kumimoji="1" lang="en-US" altLang="ja-JP" sz="20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(2019)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Havrix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Twinrix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490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80.2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or 3 doses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100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 study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rgbClr val="E722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502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rgbClr val="E722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6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Aimmugen</a:t>
                      </a:r>
                      <a:r>
                        <a:rPr kumimoji="1" lang="en-US" altLang="ja-JP" sz="20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</a:p>
                  </a:txBody>
                  <a:tcPr marL="91444" marR="91444" marT="45753" marB="45753" anchor="ctr">
                    <a:solidFill>
                      <a:srgbClr val="E722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rgbClr val="E722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rgbClr val="E722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92.4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rgbClr val="E722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doses</a:t>
                      </a:r>
                    </a:p>
                    <a:p>
                      <a:pPr algn="ctr"/>
                      <a:r>
                        <a:rPr kumimoji="1" lang="en-US" altLang="ja-JP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85.5% on ART</a:t>
                      </a:r>
                      <a:endParaRPr kumimoji="1" lang="ja-JP" alt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4" marR="91444" marT="45753" marB="45753" anchor="ctr">
                    <a:solidFill>
                      <a:srgbClr val="E722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8" name="テキスト ボックス 37"/>
          <p:cNvSpPr txBox="1"/>
          <p:nvPr/>
        </p:nvSpPr>
        <p:spPr>
          <a:xfrm>
            <a:off x="32088669" y="25699188"/>
            <a:ext cx="4376776" cy="2657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ts val="3200"/>
              </a:lnSpc>
              <a:defRPr/>
            </a:pPr>
            <a:r>
              <a:rPr lang="en-US" altLang="ja-JP" sz="3200" i="1" dirty="0">
                <a:solidFill>
                  <a:srgbClr val="E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Hepatology 2013;57:1734-41, 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Vaccine 2013;31:1328-33, 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Viral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Immunol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2013;26:357-63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J STD AIDS 2014;25:745-50, 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Hepatology. 2018;68:22-31, </a:t>
            </a:r>
          </a:p>
          <a:p>
            <a:pPr marL="457200" indent="-457200">
              <a:lnSpc>
                <a:spcPts val="2800"/>
              </a:lnSpc>
              <a:buFont typeface="+mj-lt"/>
              <a:buAutoNum type="arabicPeriod"/>
              <a:defRPr/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Vaccine 2019;27:2278–2283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36693005" y="25981061"/>
            <a:ext cx="572990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kumimoji="1" lang="en-US" altLang="ja-JP" sz="2400" i="1" dirty="0">
                <a:solidFill>
                  <a:srgbClr val="E722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>
              <a:lnSpc>
                <a:spcPts val="28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Takashi </a:t>
            </a:r>
            <a:r>
              <a:rPr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Muramatsu</a:t>
            </a:r>
            <a:endParaRPr lang="en-US" altLang="ja-JP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800"/>
              </a:lnSpc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Nishi-Shinjuku 6-7-1, Shinjuku-</a:t>
            </a:r>
            <a:r>
              <a:rPr kumimoji="1" lang="en-US" altLang="ja-JP" sz="2000" dirty="0" err="1">
                <a:latin typeface="Arial" panose="020B0604020202020204" pitchFamily="34" charset="0"/>
                <a:cs typeface="Arial" panose="020B0604020202020204" pitchFamily="34" charset="0"/>
              </a:rPr>
              <a:t>ku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, Tokyo, Japan</a:t>
            </a:r>
          </a:p>
          <a:p>
            <a:pPr>
              <a:lnSpc>
                <a:spcPts val="2800"/>
              </a:lnSpc>
            </a:pP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E-mail: tk4mrmz@tokyo-med.ac.jp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371160" y="19385260"/>
            <a:ext cx="11111839" cy="4161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E72240"/>
                </a:solidFill>
                <a:latin typeface="Arial" panose="020B0604020202020204" pitchFamily="34" charset="0"/>
              </a:rPr>
              <a:t>Methods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We investigated demographic data and laboratory results of participants who had completed this vaccination program between 2013 and 2019. Anti-hepatitis A virus antibody titers were measured by chemiluminescent immunoassay 4–12 weeks after the last dose (serologic response was defined as an anti-hepatitis A virus antibody signal-to-cutoff &gt; 1.0).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Statistical analysis 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Arial" panose="020B0604020202020204" pitchFamily="34" charset="0"/>
              </a:rPr>
              <a:t>Chi-square test was used for comparisons of categorical variables between two groups. A non-parametric Mann-Whitney </a:t>
            </a:r>
            <a:r>
              <a:rPr lang="en-US" altLang="en-US" sz="2000" i="1" dirty="0">
                <a:latin typeface="Arial" panose="020B0604020202020204" pitchFamily="34" charset="0"/>
              </a:rPr>
              <a:t>U-</a:t>
            </a:r>
            <a:r>
              <a:rPr lang="en-US" altLang="en-US" sz="2000" dirty="0">
                <a:latin typeface="Arial" panose="020B0604020202020204" pitchFamily="34" charset="0"/>
              </a:rPr>
              <a:t>test was performed for comparisons of continuous variables. Logistic regression was used to determine factors associated with serologic responses. Statistical analysis was performed by SPSS software, version 22.0 (SPSS). </a:t>
            </a:r>
          </a:p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000" dirty="0">
              <a:latin typeface="Arial" panose="020B0604020202020204" pitchFamily="34" charset="0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2326112" y="24501155"/>
            <a:ext cx="6747934" cy="11980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who visited the clinic </a:t>
            </a: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a negative anti-HAV IgG test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1,132</a:t>
            </a:r>
          </a:p>
          <a:p>
            <a:pPr algn="ctr"/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who agreed to participate in the vaccination program</a:t>
            </a: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642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直線矢印コネクタ 32"/>
          <p:cNvCxnSpPr/>
          <p:nvPr/>
        </p:nvCxnSpPr>
        <p:spPr>
          <a:xfrm flipH="1">
            <a:off x="2944181" y="25686996"/>
            <a:ext cx="8462" cy="147049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正方形/長方形 33"/>
          <p:cNvSpPr/>
          <p:nvPr/>
        </p:nvSpPr>
        <p:spPr>
          <a:xfrm>
            <a:off x="3841644" y="25785886"/>
            <a:ext cx="3979334" cy="119803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lvl="1"/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Excluded patients (n = 160) </a:t>
            </a:r>
          </a:p>
          <a:p>
            <a:pPr marL="93663" lvl="1">
              <a:tabLst>
                <a:tab pos="446088" algn="l"/>
              </a:tabLst>
            </a:pPr>
            <a:r>
              <a:rPr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Declined					1</a:t>
            </a:r>
          </a:p>
          <a:p>
            <a:pPr marL="93663" lvl="1">
              <a:tabLst>
                <a:tab pos="446088" algn="l"/>
              </a:tabLst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Failed to complete series	26</a:t>
            </a:r>
          </a:p>
          <a:p>
            <a:pPr marL="93663" lvl="1">
              <a:tabLst>
                <a:tab pos="446088" algn="l"/>
              </a:tabLst>
            </a:pP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Lost</a:t>
            </a:r>
            <a:r>
              <a:rPr kumimoji="1" lang="ja-JP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GB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		133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2554035" y="27157486"/>
            <a:ext cx="4498848" cy="8046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included in the analysis</a:t>
            </a:r>
            <a:endParaRPr lang="en-US" altLang="ja-JP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kumimoji="1" lang="en-US" altLang="ja-JP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482</a:t>
            </a:r>
            <a:endParaRPr kumimoji="1" lang="ja-JP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9" name="直線矢印コネクタ 38"/>
          <p:cNvCxnSpPr/>
          <p:nvPr/>
        </p:nvCxnSpPr>
        <p:spPr>
          <a:xfrm>
            <a:off x="2944181" y="26368054"/>
            <a:ext cx="87206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/>
          <p:cNvSpPr txBox="1"/>
          <p:nvPr/>
        </p:nvSpPr>
        <p:spPr>
          <a:xfrm>
            <a:off x="1681917" y="23800826"/>
            <a:ext cx="59234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Figure 1. Study enrollment overview</a:t>
            </a:r>
            <a:endParaRPr kumimoji="1"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図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7875" y="20891592"/>
            <a:ext cx="7437040" cy="288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タイトル 1"/>
          <p:cNvSpPr txBox="1">
            <a:spLocks/>
          </p:cNvSpPr>
          <p:nvPr/>
        </p:nvSpPr>
        <p:spPr>
          <a:xfrm>
            <a:off x="12778619" y="19221788"/>
            <a:ext cx="14181440" cy="923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03671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48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altLang="ja-JP" sz="2800" dirty="0">
                <a:latin typeface="Arial" panose="020B0604020202020204" pitchFamily="34" charset="0"/>
                <a:cs typeface="Arial" panose="020B0604020202020204" pitchFamily="34" charset="0"/>
              </a:rPr>
              <a:t>Figure 2. Case study: 49-year-old man (acute hepatitis A case after vaccination)</a:t>
            </a:r>
            <a:endParaRPr lang="ja-JP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テキスト ボックス 1"/>
          <p:cNvSpPr txBox="1">
            <a:spLocks noChangeArrowheads="1"/>
          </p:cNvSpPr>
          <p:nvPr/>
        </p:nvSpPr>
        <p:spPr bwMode="auto">
          <a:xfrm>
            <a:off x="13456005" y="22447823"/>
            <a:ext cx="8413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chemeClr val="accent2"/>
                </a:solidFill>
                <a:cs typeface="Arial" panose="020B0604020202020204" pitchFamily="34" charset="0"/>
              </a:rPr>
              <a:t>CD4/CD8</a:t>
            </a:r>
            <a:endParaRPr lang="ja-JP" altLang="en-US" sz="1200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44" name="テキスト ボックス 2"/>
          <p:cNvSpPr txBox="1">
            <a:spLocks noChangeArrowheads="1"/>
          </p:cNvSpPr>
          <p:nvPr/>
        </p:nvSpPr>
        <p:spPr bwMode="auto">
          <a:xfrm>
            <a:off x="13366397" y="23906013"/>
            <a:ext cx="75390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11477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11477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11477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11477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1147763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/>
              <a:t>2013	2014	2015	2016	2017	2018</a:t>
            </a:r>
            <a:endParaRPr lang="ja-JP" altLang="en-US" sz="1200" dirty="0"/>
          </a:p>
        </p:txBody>
      </p:sp>
      <p:sp>
        <p:nvSpPr>
          <p:cNvPr id="45" name="テキスト ボックス 44"/>
          <p:cNvSpPr txBox="1"/>
          <p:nvPr/>
        </p:nvSpPr>
        <p:spPr>
          <a:xfrm>
            <a:off x="14165826" y="21871219"/>
            <a:ext cx="85311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CD4 (/μL)</a:t>
            </a:r>
            <a:endParaRPr lang="ja-JP" altLang="en-US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14250293" y="23142008"/>
            <a:ext cx="164410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ja-JP" sz="12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HIV-RNA (copies/mL)</a:t>
            </a:r>
            <a:endParaRPr lang="ja-JP" altLang="en-US" sz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テキスト ボックス 4"/>
          <p:cNvSpPr txBox="1">
            <a:spLocks noChangeArrowheads="1"/>
          </p:cNvSpPr>
          <p:nvPr/>
        </p:nvSpPr>
        <p:spPr bwMode="auto">
          <a:xfrm rot="16200000">
            <a:off x="11794971" y="22256262"/>
            <a:ext cx="164410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1200" dirty="0"/>
              <a:t>CD4 (/</a:t>
            </a:r>
            <a:r>
              <a:rPr lang="en-US" altLang="ja-JP" sz="1200" dirty="0" err="1"/>
              <a:t>μL</a:t>
            </a:r>
            <a:r>
              <a:rPr lang="en-US" altLang="ja-JP" sz="1200" dirty="0"/>
              <a:t>)</a:t>
            </a:r>
          </a:p>
          <a:p>
            <a:pPr algn="ctr"/>
            <a:r>
              <a:rPr lang="en-US" altLang="ja-JP" sz="1200" dirty="0"/>
              <a:t>HIV-RNA (copies/mL)</a:t>
            </a:r>
            <a:endParaRPr lang="ja-JP" altLang="en-US" sz="1200" dirty="0"/>
          </a:p>
        </p:txBody>
      </p:sp>
      <p:sp>
        <p:nvSpPr>
          <p:cNvPr id="48" name="テキスト ボックス 9"/>
          <p:cNvSpPr txBox="1">
            <a:spLocks noChangeArrowheads="1"/>
          </p:cNvSpPr>
          <p:nvPr/>
        </p:nvSpPr>
        <p:spPr bwMode="auto">
          <a:xfrm rot="5400000">
            <a:off x="20007070" y="22275454"/>
            <a:ext cx="83978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1200" dirty="0"/>
              <a:t>CD4/CD8</a:t>
            </a:r>
            <a:endParaRPr lang="ja-JP" altLang="en-US" sz="1000" dirty="0"/>
          </a:p>
        </p:txBody>
      </p:sp>
      <p:cxnSp>
        <p:nvCxnSpPr>
          <p:cNvPr id="49" name="直線矢印コネクタ 48"/>
          <p:cNvCxnSpPr/>
          <p:nvPr/>
        </p:nvCxnSpPr>
        <p:spPr>
          <a:xfrm>
            <a:off x="16550277" y="20458580"/>
            <a:ext cx="0" cy="2873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矢印コネクタ 49"/>
          <p:cNvCxnSpPr/>
          <p:nvPr/>
        </p:nvCxnSpPr>
        <p:spPr>
          <a:xfrm>
            <a:off x="16702677" y="20458580"/>
            <a:ext cx="0" cy="287337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線矢印コネクタ 50"/>
          <p:cNvCxnSpPr/>
          <p:nvPr/>
        </p:nvCxnSpPr>
        <p:spPr>
          <a:xfrm>
            <a:off x="17132889" y="20463342"/>
            <a:ext cx="0" cy="28892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10"/>
          <p:cNvSpPr txBox="1">
            <a:spLocks noChangeArrowheads="1"/>
          </p:cNvSpPr>
          <p:nvPr/>
        </p:nvSpPr>
        <p:spPr bwMode="auto">
          <a:xfrm>
            <a:off x="16303094" y="24185546"/>
            <a:ext cx="49436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/>
              <a:t>Year</a:t>
            </a:r>
            <a:endParaRPr lang="ja-JP" altLang="en-US" sz="1200" dirty="0"/>
          </a:p>
        </p:txBody>
      </p:sp>
      <p:sp>
        <p:nvSpPr>
          <p:cNvPr id="53" name="テキスト ボックス 52"/>
          <p:cNvSpPr txBox="1"/>
          <p:nvPr/>
        </p:nvSpPr>
        <p:spPr>
          <a:xfrm>
            <a:off x="19190741" y="20197387"/>
            <a:ext cx="866775" cy="415925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ja-JP" sz="1050" dirty="0"/>
              <a:t>Acute </a:t>
            </a:r>
          </a:p>
          <a:p>
            <a:pPr algn="ctr">
              <a:defRPr/>
            </a:pPr>
            <a:r>
              <a:rPr lang="en-US" altLang="ja-JP" sz="1050" dirty="0"/>
              <a:t>hepatitis A</a:t>
            </a:r>
            <a:endParaRPr lang="ja-JP" altLang="en-US" sz="1050" dirty="0"/>
          </a:p>
        </p:txBody>
      </p:sp>
      <p:sp>
        <p:nvSpPr>
          <p:cNvPr id="54" name="テキスト ボックス 16"/>
          <p:cNvSpPr txBox="1">
            <a:spLocks noChangeArrowheads="1"/>
          </p:cNvSpPr>
          <p:nvPr/>
        </p:nvSpPr>
        <p:spPr bwMode="auto">
          <a:xfrm>
            <a:off x="15326188" y="20785307"/>
            <a:ext cx="471646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rgbClr val="7030A0"/>
                </a:solidFill>
              </a:rPr>
              <a:t>HAV ab titer &lt;0.50             &lt;0.50                                               7.24</a:t>
            </a:r>
            <a:endParaRPr lang="ja-JP" altLang="en-US" sz="1200" dirty="0">
              <a:solidFill>
                <a:srgbClr val="7030A0"/>
              </a:solidFill>
            </a:endParaRPr>
          </a:p>
        </p:txBody>
      </p:sp>
      <p:sp>
        <p:nvSpPr>
          <p:cNvPr id="55" name="テキスト ボックス 17"/>
          <p:cNvSpPr txBox="1">
            <a:spLocks noChangeArrowheads="1"/>
          </p:cNvSpPr>
          <p:nvPr/>
        </p:nvSpPr>
        <p:spPr bwMode="auto">
          <a:xfrm>
            <a:off x="15498914" y="20540176"/>
            <a:ext cx="1051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en-US" altLang="ja-JP" sz="1200" dirty="0">
                <a:solidFill>
                  <a:srgbClr val="FF0000"/>
                </a:solidFill>
              </a:rPr>
              <a:t>HAV</a:t>
            </a:r>
            <a:r>
              <a:rPr lang="ja-JP" altLang="en-US" sz="1200" dirty="0">
                <a:solidFill>
                  <a:srgbClr val="FF0000"/>
                </a:solidFill>
              </a:rPr>
              <a:t> </a:t>
            </a:r>
            <a:r>
              <a:rPr lang="en-GB" altLang="ja-JP" sz="1200" dirty="0">
                <a:solidFill>
                  <a:srgbClr val="FF0000"/>
                </a:solidFill>
              </a:rPr>
              <a:t>v</a:t>
            </a:r>
            <a:r>
              <a:rPr lang="en-US" altLang="ja-JP" sz="1200" dirty="0" err="1">
                <a:solidFill>
                  <a:srgbClr val="FF0000"/>
                </a:solidFill>
              </a:rPr>
              <a:t>accine</a:t>
            </a:r>
            <a:endParaRPr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266737" y="25310148"/>
            <a:ext cx="395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IM: intramuscular, SC: subcutaneous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12358900" y="25480017"/>
            <a:ext cx="12996757" cy="2069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57B6B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21024" tIns="21024" rIns="21024" bIns="21024" numCol="1" anchor="t" anchorCtr="0" compatLnSpc="1">
            <a:prstTxWarp prst="textNoShape">
              <a:avLst/>
            </a:prstTxWarp>
          </a:bodyPr>
          <a:lstStyle/>
          <a:p>
            <a:pPr algn="just" defTabSz="52557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>
                <a:solidFill>
                  <a:srgbClr val="E72240"/>
                </a:solidFill>
                <a:latin typeface="Arial" panose="020B0604020202020204" pitchFamily="34" charset="0"/>
              </a:rPr>
              <a:t>Conclusion</a:t>
            </a:r>
          </a:p>
          <a:p>
            <a:pPr marL="342900" indent="-342900" algn="just" defTabSz="525571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42900" indent="-342900" algn="just" defTabSz="525571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We confirmed hepatitis A vaccination was effective for HIV-infected patients</a:t>
            </a:r>
          </a:p>
          <a:p>
            <a:pPr marL="342900" indent="-342900" algn="just" defTabSz="525571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Higher CD4/CD8 ratio was associated with higher serologic responses to hepatitis A vaccination</a:t>
            </a:r>
          </a:p>
          <a:p>
            <a:pPr marL="342900" indent="-342900" algn="just" defTabSz="525571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We need to promote further vaccination to prevent ongoing transmission and reduce the likelihood of future outbreaks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0711440" y="20376093"/>
            <a:ext cx="678728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Diagnosed in 1999 (Pneumocystis</a:t>
            </a:r>
            <a:r>
              <a:rPr kumimoji="1" lang="en-US" altLang="ja-JP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pneumonia, CMV retinitis, MAC lymphadenitis, nadir CD4 2/</a:t>
            </a:r>
            <a:r>
              <a:rPr kumimoji="1" lang="el-GR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L)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Medical history: hyperthyroidism 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Social history: active smoker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Started ART in 1999 (d4T+3TC+EFV→TAF/FTC+EFV)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Low CD4 cell counts (150–200) and CD4/CD8 ratio  (0.2) despite good viral suppression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Joined vaccination program in 2015 → primary failure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Developed acute hepatitis A in 2018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Seroconversion was confirmed after acute hepatitis</a:t>
            </a:r>
          </a:p>
        </p:txBody>
      </p:sp>
      <p:sp>
        <p:nvSpPr>
          <p:cNvPr id="57" name="テキスト ボックス 56"/>
          <p:cNvSpPr txBox="1"/>
          <p:nvPr/>
        </p:nvSpPr>
        <p:spPr>
          <a:xfrm>
            <a:off x="24377301" y="1890201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IQR: interquartile range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8" name="コンテンツ プレースホルダー 3"/>
          <p:cNvGraphicFramePr>
            <a:graphicFrameLocks/>
          </p:cNvGraphicFramePr>
          <p:nvPr/>
        </p:nvGraphicFramePr>
        <p:xfrm>
          <a:off x="514263" y="17078528"/>
          <a:ext cx="10898910" cy="190037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4478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0550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538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73169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6000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18356">
                <a:tc>
                  <a:txBody>
                    <a:bodyPr/>
                    <a:lstStyle/>
                    <a:p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Aluminum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Regular</a:t>
                      </a:r>
                      <a:r>
                        <a:rPr kumimoji="1" lang="en-US" altLang="ja-JP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schedule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Recommended</a:t>
                      </a:r>
                      <a:r>
                        <a:rPr kumimoji="1" lang="en-US" altLang="ja-JP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route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Contents (antigen)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825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Aimmugen</a:t>
                      </a:r>
                      <a:r>
                        <a:rPr kumimoji="1" lang="en-US" altLang="ja-JP" sz="1800" b="0" kern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kumimoji="1" lang="en-US" altLang="ja-JP" sz="1800" b="0" i="0" kern="1200" baseline="300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--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doses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</a:t>
                      </a:r>
                      <a:r>
                        <a:rPr kumimoji="1" lang="ja-JP" altLang="en-US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800" b="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IM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Highly purified inactivated HAV 0.5</a:t>
                      </a:r>
                      <a:r>
                        <a:rPr kumimoji="1" lang="ja-JP" altLang="en-US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1" lang="en-US" altLang="ja-JP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μg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9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Havrix</a:t>
                      </a:r>
                      <a:r>
                        <a:rPr kumimoji="1" lang="en-US" altLang="ja-JP" sz="1800" b="0" kern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kumimoji="1" lang="en-US" altLang="ja-JP" sz="1800" b="0" i="0" kern="1200" baseline="300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Adsorbed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doses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1,440 ELISA units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95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VAQTA</a:t>
                      </a:r>
                      <a:r>
                        <a:rPr kumimoji="1" lang="en-US" altLang="ja-JP" sz="1800" b="0" kern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®</a:t>
                      </a:r>
                      <a:endParaRPr kumimoji="1" lang="en-US" altLang="ja-JP" sz="1800" b="0" i="0" kern="1200" baseline="300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Adsorbed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doses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units</a:t>
                      </a:r>
                      <a:endParaRPr kumimoji="1" lang="ja-JP" altLang="en-US" sz="18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9" marR="91449" marT="45735" marB="45735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578725" y="16687441"/>
            <a:ext cx="505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Table 1. Comparison of HAV vaccination agents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テキスト ボックス 58"/>
          <p:cNvSpPr txBox="1"/>
          <p:nvPr/>
        </p:nvSpPr>
        <p:spPr>
          <a:xfrm>
            <a:off x="7281173" y="18971343"/>
            <a:ext cx="3954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IM: intramuscular, SC: subcutaneous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図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0" y="593794"/>
            <a:ext cx="9767601" cy="1956614"/>
          </a:xfrm>
          <a:prstGeom prst="rect">
            <a:avLst/>
          </a:prstGeom>
        </p:spPr>
      </p:pic>
      <p:pic>
        <p:nvPicPr>
          <p:cNvPr id="10" name="録音したサウンド">
            <a:hlinkClick r:id="" action="ppaction://media"/>
            <a:extLst>
              <a:ext uri="{FF2B5EF4-FFF2-40B4-BE49-F238E27FC236}">
                <a16:creationId xmlns:a16="http://schemas.microsoft.com/office/drawing/2014/main" xmlns="" id="{32A8DFB4-10F6-4EFA-BA7B-8DC5D6B29B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1197888" y="1493361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88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09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1352</TotalTime>
  <Words>1851</Words>
  <Application>Microsoft Office PowerPoint</Application>
  <PresentationFormat>ユーザー設定</PresentationFormat>
  <Paragraphs>361</Paragraphs>
  <Slides>1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ＭＳ Ｐゴシック</vt:lpstr>
      <vt:lpstr>游ゴシック</vt:lpstr>
      <vt:lpstr>游ゴシック Light</vt:lpstr>
      <vt:lpstr>Arial</vt:lpstr>
      <vt:lpstr>Calibri</vt:lpstr>
      <vt:lpstr>Calibri Light</vt:lpstr>
      <vt:lpstr>Century Gothic</vt:lpstr>
      <vt:lpstr>Office Theme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Takashi Muramatsu</dc:creator>
  <cp:lastModifiedBy>村松 崇</cp:lastModifiedBy>
  <cp:revision>81</cp:revision>
  <cp:lastPrinted>2020-06-25T07:36:28Z</cp:lastPrinted>
  <dcterms:created xsi:type="dcterms:W3CDTF">2016-06-23T11:49:10Z</dcterms:created>
  <dcterms:modified xsi:type="dcterms:W3CDTF">2020-06-25T11:59:41Z</dcterms:modified>
</cp:coreProperties>
</file>